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 id="2147483767" r:id="rId2"/>
  </p:sldMasterIdLst>
  <p:notesMasterIdLst>
    <p:notesMasterId r:id="rId16"/>
  </p:notesMasterIdLst>
  <p:sldIdLst>
    <p:sldId id="256" r:id="rId3"/>
    <p:sldId id="258" r:id="rId4"/>
    <p:sldId id="257" r:id="rId5"/>
    <p:sldId id="259" r:id="rId6"/>
    <p:sldId id="260" r:id="rId7"/>
    <p:sldId id="261" r:id="rId8"/>
    <p:sldId id="266" r:id="rId9"/>
    <p:sldId id="267" r:id="rId10"/>
    <p:sldId id="268" r:id="rId11"/>
    <p:sldId id="269" r:id="rId12"/>
    <p:sldId id="273" r:id="rId13"/>
    <p:sldId id="271"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4660"/>
  </p:normalViewPr>
  <p:slideViewPr>
    <p:cSldViewPr snapToGrid="0">
      <p:cViewPr>
        <p:scale>
          <a:sx n="100" d="100"/>
          <a:sy n="100" d="100"/>
        </p:scale>
        <p:origin x="7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11694-848B-4865-A6DF-9F78003C6571}" type="datetimeFigureOut">
              <a:rPr lang="en-GB" smtClean="0"/>
              <a:t>18/04/2024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27FFB-4092-4660-9EC6-6DCA45663330}" type="slidenum">
              <a:rPr lang="en-GB" smtClean="0"/>
              <a:t>‹#›</a:t>
            </a:fld>
            <a:endParaRPr lang="en-GB"/>
          </a:p>
        </p:txBody>
      </p:sp>
    </p:spTree>
    <p:extLst>
      <p:ext uri="{BB962C8B-B14F-4D97-AF65-F5344CB8AC3E}">
        <p14:creationId xmlns:p14="http://schemas.microsoft.com/office/powerpoint/2010/main" val="132346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564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63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this project achieve?</a:t>
            </a:r>
          </a:p>
          <a:p>
            <a:pPr marL="171450" indent="-171450">
              <a:buFont typeface="Arial" panose="020B0604020202020204" pitchFamily="34" charset="0"/>
              <a:buChar char="•"/>
            </a:pPr>
            <a:r>
              <a:rPr lang="en-GB" dirty="0"/>
              <a:t>The new system is able to generate videos for any audio source, including multilingual supporting over 100 languages, non-musical sources with the robust audio-to-text transcription Whisper models. </a:t>
            </a:r>
          </a:p>
          <a:p>
            <a:pPr marL="457200" lvl="1" indent="0">
              <a:buFont typeface="Arial" panose="020B0604020202020204" pitchFamily="34" charset="0"/>
              <a:buNone/>
            </a:pPr>
            <a:r>
              <a:rPr lang="en-GB" dirty="0"/>
              <a:t>In addition, these models can withstand strong accents. Lastly, this system is not restricted to the YouTube platform since users can upload their own audio files as sources.</a:t>
            </a:r>
          </a:p>
          <a:p>
            <a:pPr marL="171450" lvl="0" indent="-171450">
              <a:buFont typeface="Arial" panose="020B0604020202020204" pitchFamily="34" charset="0"/>
              <a:buChar char="•"/>
            </a:pPr>
            <a:r>
              <a:rPr lang="en-GB" dirty="0"/>
              <a:t>More semantically relevant images are retrieved leveraging multimodal embedding of images and language. </a:t>
            </a:r>
          </a:p>
          <a:p>
            <a:pPr marL="171450" lvl="0" indent="-171450">
              <a:buFont typeface="Arial" panose="020B0604020202020204" pitchFamily="34" charset="0"/>
              <a:buChar char="•"/>
            </a:pPr>
            <a:r>
              <a:rPr lang="en-GB" dirty="0"/>
              <a:t>Videos are generated much quicker and of higher resolution and image quality than the previous system.</a:t>
            </a:r>
          </a:p>
          <a:p>
            <a:pPr marL="171450" lvl="0" indent="-171450">
              <a:buFont typeface="Arial" panose="020B0604020202020204" pitchFamily="34" charset="0"/>
              <a:buChar char="•"/>
            </a:pPr>
            <a:r>
              <a:rPr lang="en-GB" dirty="0"/>
              <a:t>The system includes a user-friendly interface that eases ground-truth construction by streamlining the relevance assessment for audio to text to image.</a:t>
            </a:r>
          </a:p>
          <a:p>
            <a:pPr marL="171450" lvl="0" indent="-171450">
              <a:buFont typeface="Arial" panose="020B0604020202020204" pitchFamily="34" charset="0"/>
              <a:buChar char="•"/>
            </a:pPr>
            <a:r>
              <a:rPr lang="en-GB" dirty="0"/>
              <a:t>The interface allows chunks to be revisited and edited reducing annotation effort.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132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product offers a broad range of future work.</a:t>
            </a:r>
          </a:p>
          <a:p>
            <a:r>
              <a:rPr lang="en-GB" dirty="0"/>
              <a:t>Firstly, the bugs identified in the user study should be promptly fixed. An intermediary loading page would prevent further user input</a:t>
            </a:r>
          </a:p>
          <a:p>
            <a:r>
              <a:rPr lang="en-GB" dirty="0"/>
              <a:t>Sound bites can be added to improve relevance assessments since annotators can listen to the audio chunk as well as read them.</a:t>
            </a:r>
          </a:p>
          <a:p>
            <a:r>
              <a:rPr lang="en-GB" dirty="0"/>
              <a:t>Possible integrating the application with other platforms for direct sharing of generated videos, </a:t>
            </a:r>
          </a:p>
          <a:p>
            <a:r>
              <a:rPr lang="en-GB" dirty="0"/>
              <a:t>	or bypassing the need for inputting URLs by integrating with the YouTube search</a:t>
            </a:r>
          </a:p>
          <a:p>
            <a:r>
              <a:rPr lang="en-GB" dirty="0"/>
              <a:t>	or including a Language Translation layer to allow annotators to easily construct ground-truths for audio sources not in their native language.</a:t>
            </a:r>
          </a:p>
          <a:p>
            <a:r>
              <a:rPr lang="en-GB" dirty="0"/>
              <a:t>An option to expand the pooling depth for ambiguous text prompts can be added in order to assess better images.</a:t>
            </a:r>
          </a:p>
          <a:p>
            <a:r>
              <a:rPr lang="en-GB" dirty="0"/>
              <a:t>Lastly, allowing the user to directly input textual sources rather than audio could be beneficial. Text-to-speech techniques could be utilised during the video generation phase.</a:t>
            </a:r>
          </a:p>
          <a:p>
            <a:endParaRPr lang="en-GB" dirty="0"/>
          </a:p>
        </p:txBody>
      </p:sp>
      <p:sp>
        <p:nvSpPr>
          <p:cNvPr id="4" name="Slide Number Placeholder 3"/>
          <p:cNvSpPr>
            <a:spLocks noGrp="1"/>
          </p:cNvSpPr>
          <p:nvPr>
            <p:ph type="sldNum" sz="quarter" idx="5"/>
          </p:nvPr>
        </p:nvSpPr>
        <p:spPr/>
        <p:txBody>
          <a:bodyPr/>
          <a:lstStyle/>
          <a:p>
            <a:fld id="{FB3327D0-09A9-4A1E-A8BB-08207F41FD81}" type="slidenum">
              <a:rPr lang="en-GB" smtClean="0"/>
              <a:t>13</a:t>
            </a:fld>
            <a:endParaRPr lang="en-GB"/>
          </a:p>
        </p:txBody>
      </p:sp>
    </p:spTree>
    <p:extLst>
      <p:ext uri="{BB962C8B-B14F-4D97-AF65-F5344CB8AC3E}">
        <p14:creationId xmlns:p14="http://schemas.microsoft.com/office/powerpoint/2010/main" val="1240612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0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906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370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796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19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08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582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72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6709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168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942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5301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029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389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6822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1559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5977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63604D9-471B-4D04-91EE-DF22DC530484}" type="datetimeFigureOut">
              <a:rPr lang="en-GB" smtClean="0"/>
              <a:t>18/04/2024</a:t>
            </a:fld>
            <a:endParaRPr lang="en-GB"/>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8639184"/>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18/04/2024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4824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3902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604D9-471B-4D04-91EE-DF22DC530484}" type="datetimeFigureOut">
              <a:rPr lang="en-GB" smtClean="0"/>
              <a:t>18/04/2024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8820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3604D9-471B-4D04-91EE-DF22DC530484}" type="datetimeFigureOut">
              <a:rPr lang="en-GB" smtClean="0"/>
              <a:t>18/04/2024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08408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3604D9-471B-4D04-91EE-DF22DC530484}" type="datetimeFigureOut">
              <a:rPr lang="en-GB" smtClean="0"/>
              <a:t>18/04/2024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64125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3604D9-471B-4D04-91EE-DF22DC530484}" type="datetimeFigureOut">
              <a:rPr lang="en-GB" smtClean="0"/>
              <a:t>18/04/2024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922042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604D9-471B-4D04-91EE-DF22DC530484}" type="datetimeFigureOut">
              <a:rPr lang="en-GB" smtClean="0"/>
              <a:t>18/04/2024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07605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18/04/2024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73101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18/04/2024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76887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18/04/2024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895921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18/04/2024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7213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98468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4330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032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87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741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8614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073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833933"/>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63" r:id="rId12"/>
    <p:sldLayoutId id="2147483758" r:id="rId13"/>
    <p:sldLayoutId id="2147483759" r:id="rId14"/>
    <p:sldLayoutId id="2147483760" r:id="rId15"/>
    <p:sldLayoutId id="2147483761" r:id="rId16"/>
    <p:sldLayoutId id="2147483762"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63604D9-471B-4D04-91EE-DF22DC530484}" type="datetimeFigureOut">
              <a:rPr lang="en-GB" smtClean="0"/>
              <a:t>18/04/2024</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75A801-1D2B-4072-888F-A250D6461D57}" type="slidenum">
              <a:rPr lang="en-GB" smtClean="0"/>
              <a:t>‹#›</a:t>
            </a:fld>
            <a:endParaRPr lang="en-GB"/>
          </a:p>
        </p:txBody>
      </p:sp>
    </p:spTree>
    <p:extLst>
      <p:ext uri="{BB962C8B-B14F-4D97-AF65-F5344CB8AC3E}">
        <p14:creationId xmlns:p14="http://schemas.microsoft.com/office/powerpoint/2010/main" val="403999091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EAB12CB8-FB4D-28CF-D41B-A0436453B631}"/>
              </a:ext>
            </a:extLst>
          </p:cNvPr>
          <p:cNvPicPr>
            <a:picLocks noChangeAspect="1"/>
          </p:cNvPicPr>
          <p:nvPr/>
        </p:nvPicPr>
        <p:blipFill rotWithShape="1">
          <a:blip r:embed="rId3"/>
          <a:srcRect t="1164" b="13609"/>
          <a:stretch/>
        </p:blipFill>
        <p:spPr>
          <a:xfrm>
            <a:off x="0" y="0"/>
            <a:ext cx="12191980" cy="6857990"/>
          </a:xfrm>
          <a:prstGeom prst="rect">
            <a:avLst/>
          </a:prstGeom>
        </p:spPr>
      </p:pic>
      <p:sp>
        <p:nvSpPr>
          <p:cNvPr id="2" name="Title 1">
            <a:extLst>
              <a:ext uri="{FF2B5EF4-FFF2-40B4-BE49-F238E27FC236}">
                <a16:creationId xmlns:a16="http://schemas.microsoft.com/office/drawing/2014/main" id="{A69A35A6-71BD-291C-351D-6CB68BC3F772}"/>
              </a:ext>
            </a:extLst>
          </p:cNvPr>
          <p:cNvSpPr>
            <a:spLocks noGrp="1"/>
          </p:cNvSpPr>
          <p:nvPr>
            <p:ph type="ctrTitle"/>
          </p:nvPr>
        </p:nvSpPr>
        <p:spPr>
          <a:xfrm>
            <a:off x="639782" y="701469"/>
            <a:ext cx="10912415" cy="1995578"/>
          </a:xfrm>
          <a:prstGeom prst="roundRect">
            <a:avLst>
              <a:gd name="adj" fmla="val 0"/>
            </a:avLst>
          </a:prstGeom>
          <a:solidFill>
            <a:schemeClr val="bg1"/>
          </a:solidFill>
        </p:spPr>
        <p:txBody>
          <a:bodyPr anchor="ctr">
            <a:noAutofit/>
          </a:bodyPr>
          <a:lstStyle/>
          <a:p>
            <a:pPr>
              <a:lnSpc>
                <a:spcPct val="90000"/>
              </a:lnSpc>
            </a:pPr>
            <a:r>
              <a:rPr lang="en-GB" sz="4600" b="1" dirty="0" err="1">
                <a:latin typeface="Californian FB" panose="0207040306080B030204" pitchFamily="18" charset="0"/>
              </a:rPr>
              <a:t>mmFace</a:t>
            </a:r>
            <a:r>
              <a:rPr lang="en-GB" sz="4600" dirty="0">
                <a:latin typeface="Californian FB" panose="0207040306080B030204" pitchFamily="18" charset="0"/>
              </a:rPr>
              <a:t>: 3D Face Recognition using RGB</a:t>
            </a:r>
            <a:br>
              <a:rPr lang="en-GB" sz="4600" dirty="0">
                <a:latin typeface="Californian FB" panose="0207040306080B030204" pitchFamily="18" charset="0"/>
              </a:rPr>
            </a:br>
            <a:r>
              <a:rPr lang="en-GB" sz="4600" dirty="0">
                <a:latin typeface="Californian FB" panose="0207040306080B030204" pitchFamily="18" charset="0"/>
              </a:rPr>
              <a:t>and Millimetre Wave Radar</a:t>
            </a:r>
          </a:p>
        </p:txBody>
      </p:sp>
      <p:sp>
        <p:nvSpPr>
          <p:cNvPr id="3" name="Subtitle 2">
            <a:extLst>
              <a:ext uri="{FF2B5EF4-FFF2-40B4-BE49-F238E27FC236}">
                <a16:creationId xmlns:a16="http://schemas.microsoft.com/office/drawing/2014/main" id="{9E980C41-A286-1BFA-8FD6-52B702B332F7}"/>
              </a:ext>
            </a:extLst>
          </p:cNvPr>
          <p:cNvSpPr>
            <a:spLocks noGrp="1"/>
          </p:cNvSpPr>
          <p:nvPr>
            <p:ph type="subTitle" idx="1"/>
          </p:nvPr>
        </p:nvSpPr>
        <p:spPr>
          <a:xfrm>
            <a:off x="10196423" y="6314536"/>
            <a:ext cx="1995557" cy="543463"/>
          </a:xfrm>
          <a:solidFill>
            <a:schemeClr val="bg1"/>
          </a:solidFill>
        </p:spPr>
        <p:txBody>
          <a:bodyPr anchor="ctr">
            <a:normAutofit fontScale="92500"/>
          </a:bodyPr>
          <a:lstStyle/>
          <a:p>
            <a:r>
              <a:rPr lang="en-GB" sz="2400" dirty="0">
                <a:solidFill>
                  <a:schemeClr val="accent1">
                    <a:lumMod val="60000"/>
                    <a:lumOff val="40000"/>
                  </a:schemeClr>
                </a:solidFill>
                <a:latin typeface="Century Schoolbook (Headings)"/>
              </a:rPr>
              <a:t>Stergious Aji</a:t>
            </a:r>
          </a:p>
        </p:txBody>
      </p:sp>
    </p:spTree>
    <p:extLst>
      <p:ext uri="{BB962C8B-B14F-4D97-AF65-F5344CB8AC3E}">
        <p14:creationId xmlns:p14="http://schemas.microsoft.com/office/powerpoint/2010/main" val="1013269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7022" y="446262"/>
                <a:ext cx="5538978" cy="805497"/>
              </a:xfrm>
            </p:spPr>
            <p:txBody>
              <a:bodyPr/>
              <a:lstStyle/>
              <a:p>
                <a14:m>
                  <m:oMath xmlns:m="http://schemas.openxmlformats.org/officeDocument/2006/math">
                    <m:r>
                      <a:rPr lang="en-GB" b="0" i="1" smtClean="0">
                        <a:latin typeface="Cambria Math" panose="02040503050406030204" pitchFamily="18" charset="0"/>
                        <a:ea typeface="Cambria Math" panose="02040503050406030204" pitchFamily="18" charset="0"/>
                      </a:rPr>
                      <m:t>𝑡</m:t>
                    </m:r>
                  </m:oMath>
                </a14:m>
                <a:r>
                  <a:rPr lang="en-GB" dirty="0"/>
                  <a:t>-SNE Visualisations</a:t>
                </a:r>
              </a:p>
            </p:txBody>
          </p:sp>
        </mc:Choice>
        <mc:Fallback>
          <p:sp>
            <p:nvSpPr>
              <p:cNvPr id="5" name="Title 4">
                <a:extLst>
                  <a:ext uri="{FF2B5EF4-FFF2-40B4-BE49-F238E27FC236}">
                    <a16:creationId xmlns:a16="http://schemas.microsoft.com/office/drawing/2014/main" id="{E6655304-837E-9682-2340-5148ABA32C78}"/>
                  </a:ext>
                </a:extLst>
              </p:cNvPr>
              <p:cNvSpPr>
                <a:spLocks noGrp="1" noRot="1" noChangeAspect="1" noMove="1" noResize="1" noEditPoints="1" noAdjustHandles="1" noChangeArrowheads="1" noChangeShapeType="1" noTextEdit="1"/>
              </p:cNvSpPr>
              <p:nvPr>
                <p:ph type="title"/>
              </p:nvPr>
            </p:nvSpPr>
            <p:spPr>
              <a:xfrm>
                <a:off x="557022" y="446262"/>
                <a:ext cx="5538978" cy="805497"/>
              </a:xfrm>
              <a:blipFill>
                <a:blip r:embed="rId3"/>
                <a:stretch>
                  <a:fillRect l="-330" t="-9848" r="-4400" b="-36364"/>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0C526F7-FB1A-4A15-FEA0-4758753A73BE}"/>
              </a:ext>
            </a:extLst>
          </p:cNvPr>
          <p:cNvPicPr>
            <a:picLocks noChangeAspect="1"/>
          </p:cNvPicPr>
          <p:nvPr/>
        </p:nvPicPr>
        <p:blipFill>
          <a:blip r:embed="rId4"/>
          <a:stretch>
            <a:fillRect/>
          </a:stretch>
        </p:blipFill>
        <p:spPr>
          <a:xfrm>
            <a:off x="557022" y="1600099"/>
            <a:ext cx="10191750" cy="3318494"/>
          </a:xfrm>
          <a:prstGeom prst="rect">
            <a:avLst/>
          </a:prstGeom>
        </p:spPr>
      </p:pic>
    </p:spTree>
    <p:extLst>
      <p:ext uri="{BB962C8B-B14F-4D97-AF65-F5344CB8AC3E}">
        <p14:creationId xmlns:p14="http://schemas.microsoft.com/office/powerpoint/2010/main" val="409849523"/>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p:txBody>
          <a:bodyPr/>
          <a:lstStyle/>
          <a:p>
            <a:r>
              <a:rPr lang="en-GB" dirty="0"/>
              <a:t>Discussion of Results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275718198"/>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1,095,000+ Achievement Stock Photos, Pictures &amp; Royalty-Free Images -  iStock | Achievement concept, Achievement icon, Business achievement">
            <a:extLst>
              <a:ext uri="{FF2B5EF4-FFF2-40B4-BE49-F238E27FC236}">
                <a16:creationId xmlns:a16="http://schemas.microsoft.com/office/drawing/2014/main" id="{022D561B-D04D-3796-EDFB-A75432CC3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246926"/>
            <a:ext cx="4260201" cy="28262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AF68FE-A307-5700-AA30-B31C0DE53669}"/>
                  </a:ext>
                </a:extLst>
              </p:cNvPr>
              <p:cNvSpPr>
                <a:spLocks noGrp="1"/>
              </p:cNvSpPr>
              <p:nvPr>
                <p:ph type="title"/>
              </p:nvPr>
            </p:nvSpPr>
            <p:spPr>
              <a:xfrm>
                <a:off x="992450" y="625268"/>
                <a:ext cx="7125183" cy="834072"/>
              </a:xfrm>
            </p:spPr>
            <p:txBody>
              <a:bodyPr>
                <a:normAutofit fontScale="90000"/>
              </a:bodyPr>
              <a:lstStyle/>
              <a:p>
                <a:r>
                  <a:rPr lang="en-GB" dirty="0"/>
                  <a:t>Achievements </a:t>
                </a:r>
                <a14:m>
                  <m:oMath xmlns:m="http://schemas.openxmlformats.org/officeDocument/2006/math">
                    <m:r>
                      <a:rPr lang="en-GB" b="0" i="1" smtClean="0">
                        <a:latin typeface="Cambria Math" panose="02040503050406030204" pitchFamily="18" charset="0"/>
                      </a:rPr>
                      <m:t>→</m:t>
                    </m:r>
                  </m:oMath>
                </a14:m>
                <a:r>
                  <a:rPr lang="en-GB" dirty="0"/>
                  <a:t> Limitations</a:t>
                </a:r>
              </a:p>
            </p:txBody>
          </p:sp>
        </mc:Choice>
        <mc:Fallback xmlns="">
          <p:sp>
            <p:nvSpPr>
              <p:cNvPr id="2" name="Title 1">
                <a:extLst>
                  <a:ext uri="{FF2B5EF4-FFF2-40B4-BE49-F238E27FC236}">
                    <a16:creationId xmlns:a16="http://schemas.microsoft.com/office/drawing/2014/main" id="{70AF68FE-A307-5700-AA30-B31C0DE53669}"/>
                  </a:ext>
                </a:extLst>
              </p:cNvPr>
              <p:cNvSpPr>
                <a:spLocks noGrp="1" noRot="1" noChangeAspect="1" noMove="1" noResize="1" noEditPoints="1" noAdjustHandles="1" noChangeArrowheads="1" noChangeShapeType="1" noTextEdit="1"/>
              </p:cNvSpPr>
              <p:nvPr>
                <p:ph type="title"/>
              </p:nvPr>
            </p:nvSpPr>
            <p:spPr>
              <a:xfrm>
                <a:off x="992450" y="625268"/>
                <a:ext cx="7125183" cy="834072"/>
              </a:xfrm>
              <a:blipFill>
                <a:blip r:embed="rId4"/>
                <a:stretch>
                  <a:fillRect l="-3080" b="-31618"/>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37444F-0E18-43E3-CF95-32DCF61B725F}"/>
              </a:ext>
            </a:extLst>
          </p:cNvPr>
          <p:cNvSpPr>
            <a:spLocks noGrp="1"/>
          </p:cNvSpPr>
          <p:nvPr>
            <p:ph idx="1"/>
          </p:nvPr>
        </p:nvSpPr>
        <p:spPr>
          <a:xfrm>
            <a:off x="992451" y="1837682"/>
            <a:ext cx="8595360" cy="3967126"/>
          </a:xfrm>
        </p:spPr>
        <p:txBody>
          <a:bodyPr/>
          <a:lstStyle/>
          <a:p>
            <a:r>
              <a:rPr lang="en-GB" dirty="0"/>
              <a:t>New system can generate videos for any audio source:</a:t>
            </a:r>
          </a:p>
          <a:p>
            <a:pPr lvl="1"/>
            <a:r>
              <a:rPr lang="en-GB" dirty="0">
                <a:solidFill>
                  <a:srgbClr val="0070C0"/>
                </a:solidFill>
              </a:rPr>
              <a:t>Multilingual</a:t>
            </a:r>
            <a:r>
              <a:rPr lang="en-GB" dirty="0"/>
              <a:t> – Supports 100 languages</a:t>
            </a:r>
          </a:p>
          <a:p>
            <a:pPr lvl="1"/>
            <a:r>
              <a:rPr lang="en-GB" dirty="0">
                <a:solidFill>
                  <a:srgbClr val="0070C0"/>
                </a:solidFill>
              </a:rPr>
              <a:t>Non-music</a:t>
            </a:r>
            <a:r>
              <a:rPr lang="en-GB" dirty="0"/>
              <a:t> – Supports robust audio-to-text transcription</a:t>
            </a:r>
          </a:p>
          <a:p>
            <a:pPr marL="274320" lvl="1" indent="0">
              <a:buNone/>
            </a:pPr>
            <a:r>
              <a:rPr lang="en-GB" dirty="0"/>
              <a:t>	         </a:t>
            </a:r>
            <a:r>
              <a:rPr lang="en-GB" spc="300" dirty="0"/>
              <a:t> </a:t>
            </a:r>
            <a:r>
              <a:rPr lang="en-GB" dirty="0"/>
              <a:t>– Able to withstand strong accents</a:t>
            </a:r>
          </a:p>
          <a:p>
            <a:pPr lvl="1"/>
            <a:r>
              <a:rPr lang="en-GB" dirty="0">
                <a:solidFill>
                  <a:srgbClr val="0070C0"/>
                </a:solidFill>
              </a:rPr>
              <a:t>Audio Upload </a:t>
            </a:r>
            <a:r>
              <a:rPr lang="en-GB" dirty="0"/>
              <a:t>– Not restricted to YouTube platform</a:t>
            </a:r>
          </a:p>
          <a:p>
            <a:r>
              <a:rPr lang="en-GB" sz="1600" b="1" dirty="0">
                <a:solidFill>
                  <a:srgbClr val="D17611"/>
                </a:solidFill>
              </a:rPr>
              <a:t>Semantically relevant images </a:t>
            </a:r>
            <a:r>
              <a:rPr lang="en-GB" dirty="0"/>
              <a:t>retrieved.</a:t>
            </a:r>
          </a:p>
          <a:p>
            <a:r>
              <a:rPr lang="en-GB" dirty="0"/>
              <a:t>Videos generated </a:t>
            </a:r>
            <a:r>
              <a:rPr lang="en-GB" sz="1600" b="1" dirty="0">
                <a:solidFill>
                  <a:srgbClr val="006600"/>
                </a:solidFill>
              </a:rPr>
              <a:t>quicker</a:t>
            </a:r>
            <a:r>
              <a:rPr lang="en-GB" dirty="0"/>
              <a:t> and of </a:t>
            </a:r>
            <a:r>
              <a:rPr lang="en-GB" sz="1600" b="1" dirty="0">
                <a:solidFill>
                  <a:srgbClr val="006600"/>
                </a:solidFill>
              </a:rPr>
              <a:t>higher resolution/quality</a:t>
            </a:r>
            <a:r>
              <a:rPr lang="en-GB" dirty="0">
                <a:solidFill>
                  <a:srgbClr val="006600"/>
                </a:solidFill>
              </a:rPr>
              <a:t>.</a:t>
            </a:r>
          </a:p>
          <a:p>
            <a:r>
              <a:rPr lang="en-GB" sz="1600" b="1" dirty="0">
                <a:solidFill>
                  <a:srgbClr val="289090"/>
                </a:solidFill>
              </a:rPr>
              <a:t>User-friendly</a:t>
            </a:r>
            <a:r>
              <a:rPr lang="en-GB" sz="1600" b="1" dirty="0"/>
              <a:t> </a:t>
            </a:r>
            <a:r>
              <a:rPr lang="en-GB" sz="1600" b="1" dirty="0">
                <a:solidFill>
                  <a:srgbClr val="289090"/>
                </a:solidFill>
              </a:rPr>
              <a:t>interface </a:t>
            </a:r>
            <a:r>
              <a:rPr lang="en-GB" sz="1600" dirty="0"/>
              <a:t>e</a:t>
            </a:r>
            <a:r>
              <a:rPr lang="en-GB" dirty="0"/>
              <a:t>ases ground-truth construction:</a:t>
            </a:r>
          </a:p>
          <a:p>
            <a:pPr lvl="1"/>
            <a:r>
              <a:rPr lang="en-GB" dirty="0">
                <a:solidFill>
                  <a:srgbClr val="289090"/>
                </a:solidFill>
              </a:rPr>
              <a:t>Automates</a:t>
            </a:r>
            <a:r>
              <a:rPr lang="en-GB" dirty="0"/>
              <a:t> audio-to-text transcription and splitting into “chunks”</a:t>
            </a:r>
          </a:p>
          <a:p>
            <a:pPr lvl="1"/>
            <a:r>
              <a:rPr lang="en-GB" dirty="0"/>
              <a:t>Relevance assessment more </a:t>
            </a:r>
            <a:r>
              <a:rPr lang="en-GB" dirty="0">
                <a:solidFill>
                  <a:srgbClr val="289090"/>
                </a:solidFill>
              </a:rPr>
              <a:t>streamlined</a:t>
            </a:r>
          </a:p>
          <a:p>
            <a:pPr lvl="1"/>
            <a:r>
              <a:rPr lang="en-GB" dirty="0"/>
              <a:t>Chunks can be </a:t>
            </a:r>
            <a:r>
              <a:rPr lang="en-GB" dirty="0">
                <a:solidFill>
                  <a:srgbClr val="289090"/>
                </a:solidFill>
              </a:rPr>
              <a:t>revisited</a:t>
            </a:r>
            <a:r>
              <a:rPr lang="en-GB" dirty="0"/>
              <a:t> and </a:t>
            </a:r>
            <a:r>
              <a:rPr lang="en-GB" dirty="0">
                <a:solidFill>
                  <a:srgbClr val="289090"/>
                </a:solidFill>
              </a:rPr>
              <a:t>edited</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4290111184"/>
      </p:ext>
    </p:extLst>
  </p:cSld>
  <p:clrMapOvr>
    <a:masterClrMapping/>
  </p:clrMapOvr>
  <mc:AlternateContent xmlns:mc="http://schemas.openxmlformats.org/markup-compatibility/2006" xmlns:p14="http://schemas.microsoft.com/office/powerpoint/2010/main">
    <mc:Choice Requires="p14">
      <p:transition spd="slow" p14:dur="2000" advTm="42627"/>
    </mc:Choice>
    <mc:Fallback xmlns="">
      <p:transition spd="slow" advTm="4262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Many Benefits Of Employees Designing The Future Of Work">
            <a:extLst>
              <a:ext uri="{FF2B5EF4-FFF2-40B4-BE49-F238E27FC236}">
                <a16:creationId xmlns:a16="http://schemas.microsoft.com/office/drawing/2014/main" id="{73BEDFCA-3521-6933-489C-D17383AA3B24}"/>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l="5738" t="-1" r="7399" b="-1"/>
          <a:stretch/>
        </p:blipFill>
        <p:spPr bwMode="auto">
          <a:xfrm>
            <a:off x="0" y="0"/>
            <a:ext cx="112928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E09C04-77F7-562E-B85B-E6DD54FCCA25}"/>
              </a:ext>
            </a:extLst>
          </p:cNvPr>
          <p:cNvSpPr>
            <a:spLocks noGrp="1"/>
          </p:cNvSpPr>
          <p:nvPr>
            <p:ph type="title"/>
          </p:nvPr>
        </p:nvSpPr>
        <p:spPr>
          <a:xfrm>
            <a:off x="682206" y="497456"/>
            <a:ext cx="3628535" cy="760593"/>
          </a:xfrm>
        </p:spPr>
        <p:txBody>
          <a:bodyPr>
            <a:normAutofit/>
          </a:bodyPr>
          <a:lstStyle/>
          <a:p>
            <a:r>
              <a:rPr lang="en-GB" dirty="0">
                <a:solidFill>
                  <a:schemeClr val="bg1"/>
                </a:solidFill>
              </a:rPr>
              <a:t>Future Work</a:t>
            </a:r>
          </a:p>
        </p:txBody>
      </p:sp>
      <p:sp>
        <p:nvSpPr>
          <p:cNvPr id="3" name="Content Placeholder 2">
            <a:extLst>
              <a:ext uri="{FF2B5EF4-FFF2-40B4-BE49-F238E27FC236}">
                <a16:creationId xmlns:a16="http://schemas.microsoft.com/office/drawing/2014/main" id="{6BF99EF8-AAFE-F5A8-8E1A-901E6112FDFD}"/>
              </a:ext>
            </a:extLst>
          </p:cNvPr>
          <p:cNvSpPr>
            <a:spLocks noGrp="1"/>
          </p:cNvSpPr>
          <p:nvPr>
            <p:ph idx="1"/>
          </p:nvPr>
        </p:nvSpPr>
        <p:spPr>
          <a:xfrm>
            <a:off x="682206" y="1638346"/>
            <a:ext cx="5223293" cy="4493034"/>
          </a:xfrm>
        </p:spPr>
        <p:txBody>
          <a:bodyPr>
            <a:normAutofit/>
          </a:bodyPr>
          <a:lstStyle/>
          <a:p>
            <a:pPr>
              <a:buClr>
                <a:schemeClr val="accent3">
                  <a:lumMod val="40000"/>
                  <a:lumOff val="60000"/>
                </a:schemeClr>
              </a:buClr>
            </a:pPr>
            <a:r>
              <a:rPr lang="en-GB" dirty="0">
                <a:solidFill>
                  <a:schemeClr val="bg1"/>
                </a:solidFill>
              </a:rPr>
              <a:t>Resolve </a:t>
            </a:r>
            <a:r>
              <a:rPr lang="en-GB" dirty="0">
                <a:solidFill>
                  <a:schemeClr val="accent1">
                    <a:lumMod val="40000"/>
                    <a:lumOff val="60000"/>
                  </a:schemeClr>
                </a:solidFill>
              </a:rPr>
              <a:t>multiple user input bug </a:t>
            </a:r>
            <a:r>
              <a:rPr lang="en-GB" dirty="0">
                <a:solidFill>
                  <a:schemeClr val="bg1"/>
                </a:solidFill>
              </a:rPr>
              <a:t>by placing intermediary </a:t>
            </a:r>
            <a:r>
              <a:rPr lang="en-GB" sz="1600" b="1" dirty="0">
                <a:solidFill>
                  <a:srgbClr val="61D6FF"/>
                </a:solidFill>
              </a:rPr>
              <a:t>loading page</a:t>
            </a:r>
            <a:r>
              <a:rPr lang="en-GB" dirty="0">
                <a:solidFill>
                  <a:schemeClr val="bg1"/>
                </a:solidFill>
              </a:rPr>
              <a:t>.</a:t>
            </a:r>
          </a:p>
          <a:p>
            <a:pPr>
              <a:buClr>
                <a:schemeClr val="accent3">
                  <a:lumMod val="40000"/>
                  <a:lumOff val="60000"/>
                </a:schemeClr>
              </a:buClr>
            </a:pPr>
            <a:r>
              <a:rPr lang="en-GB" dirty="0">
                <a:solidFill>
                  <a:schemeClr val="bg1"/>
                </a:solidFill>
              </a:rPr>
              <a:t>Add audio chunk </a:t>
            </a:r>
            <a:r>
              <a:rPr lang="en-GB" sz="1600" b="1" dirty="0">
                <a:solidFill>
                  <a:srgbClr val="F5BF83"/>
                </a:solidFill>
              </a:rPr>
              <a:t>sound bites </a:t>
            </a:r>
            <a:r>
              <a:rPr lang="en-GB" dirty="0">
                <a:solidFill>
                  <a:schemeClr val="bg1"/>
                </a:solidFill>
              </a:rPr>
              <a:t>for better relevance assessments.</a:t>
            </a:r>
          </a:p>
          <a:p>
            <a:pPr>
              <a:buClr>
                <a:schemeClr val="accent3">
                  <a:lumMod val="40000"/>
                  <a:lumOff val="60000"/>
                </a:schemeClr>
              </a:buClr>
            </a:pPr>
            <a:r>
              <a:rPr lang="en-GB" dirty="0">
                <a:solidFill>
                  <a:schemeClr val="bg1"/>
                </a:solidFill>
              </a:rPr>
              <a:t>Integrating app with other tools/platforms:</a:t>
            </a:r>
          </a:p>
          <a:p>
            <a:pPr lvl="1">
              <a:buClr>
                <a:schemeClr val="accent3">
                  <a:lumMod val="40000"/>
                  <a:lumOff val="60000"/>
                </a:schemeClr>
              </a:buClr>
            </a:pPr>
            <a:r>
              <a:rPr lang="en-GB" dirty="0">
                <a:solidFill>
                  <a:srgbClr val="00E266"/>
                </a:solidFill>
              </a:rPr>
              <a:t>Direct sharing</a:t>
            </a:r>
            <a:r>
              <a:rPr lang="en-GB" dirty="0">
                <a:solidFill>
                  <a:schemeClr val="bg1"/>
                </a:solidFill>
              </a:rPr>
              <a:t> of generated videos to social media.</a:t>
            </a:r>
          </a:p>
          <a:p>
            <a:pPr lvl="1">
              <a:buClr>
                <a:schemeClr val="accent3">
                  <a:lumMod val="40000"/>
                  <a:lumOff val="60000"/>
                </a:schemeClr>
              </a:buClr>
            </a:pPr>
            <a:r>
              <a:rPr lang="en-GB" dirty="0">
                <a:solidFill>
                  <a:schemeClr val="bg1"/>
                </a:solidFill>
              </a:rPr>
              <a:t>Integration with </a:t>
            </a:r>
            <a:r>
              <a:rPr lang="en-GB" dirty="0">
                <a:solidFill>
                  <a:srgbClr val="00E266"/>
                </a:solidFill>
              </a:rPr>
              <a:t>YouTube search API</a:t>
            </a:r>
            <a:r>
              <a:rPr lang="en-GB" dirty="0">
                <a:solidFill>
                  <a:schemeClr val="bg1"/>
                </a:solidFill>
              </a:rPr>
              <a:t>.</a:t>
            </a:r>
          </a:p>
          <a:p>
            <a:pPr lvl="1">
              <a:buClr>
                <a:schemeClr val="accent3">
                  <a:lumMod val="40000"/>
                  <a:lumOff val="60000"/>
                </a:schemeClr>
              </a:buClr>
            </a:pPr>
            <a:r>
              <a:rPr lang="en-GB" dirty="0">
                <a:solidFill>
                  <a:schemeClr val="bg1"/>
                </a:solidFill>
              </a:rPr>
              <a:t>Integration with </a:t>
            </a:r>
            <a:r>
              <a:rPr lang="en-GB" dirty="0">
                <a:solidFill>
                  <a:srgbClr val="00E266"/>
                </a:solidFill>
              </a:rPr>
              <a:t>Language Translation API</a:t>
            </a:r>
            <a:r>
              <a:rPr lang="en-GB" dirty="0">
                <a:solidFill>
                  <a:schemeClr val="bg1"/>
                </a:solidFill>
              </a:rPr>
              <a:t>.</a:t>
            </a:r>
          </a:p>
          <a:p>
            <a:pPr>
              <a:buClr>
                <a:schemeClr val="accent3">
                  <a:lumMod val="40000"/>
                  <a:lumOff val="60000"/>
                </a:schemeClr>
              </a:buClr>
            </a:pPr>
            <a:r>
              <a:rPr lang="en-GB" sz="1600" b="1" dirty="0">
                <a:solidFill>
                  <a:srgbClr val="5BD4D1"/>
                </a:solidFill>
              </a:rPr>
              <a:t>Pooling depth expansion </a:t>
            </a:r>
            <a:r>
              <a:rPr lang="en-GB" dirty="0">
                <a:solidFill>
                  <a:schemeClr val="bg1"/>
                </a:solidFill>
              </a:rPr>
              <a:t>for ambiguous texts.</a:t>
            </a:r>
          </a:p>
          <a:p>
            <a:pPr>
              <a:buClr>
                <a:schemeClr val="accent3">
                  <a:lumMod val="40000"/>
                  <a:lumOff val="60000"/>
                </a:schemeClr>
              </a:buClr>
            </a:pPr>
            <a:r>
              <a:rPr lang="en-GB" dirty="0">
                <a:solidFill>
                  <a:schemeClr val="bg1"/>
                </a:solidFill>
              </a:rPr>
              <a:t>Allow </a:t>
            </a:r>
            <a:r>
              <a:rPr lang="en-GB" sz="1600" b="1" dirty="0">
                <a:solidFill>
                  <a:srgbClr val="B381D9"/>
                </a:solidFill>
              </a:rPr>
              <a:t>input of text sources </a:t>
            </a:r>
            <a:r>
              <a:rPr lang="en-GB" dirty="0">
                <a:solidFill>
                  <a:schemeClr val="bg1"/>
                </a:solidFill>
              </a:rPr>
              <a:t>rather than audio sources.</a:t>
            </a:r>
          </a:p>
          <a:p>
            <a:endParaRPr lang="en-GB" dirty="0">
              <a:solidFill>
                <a:schemeClr val="bg1"/>
              </a:solidFill>
            </a:endParaRPr>
          </a:p>
        </p:txBody>
      </p:sp>
      <p:pic>
        <p:nvPicPr>
          <p:cNvPr id="21" name="Audio 20">
            <a:hlinkClick r:id="" action="ppaction://media"/>
            <a:extLst>
              <a:ext uri="{FF2B5EF4-FFF2-40B4-BE49-F238E27FC236}">
                <a16:creationId xmlns:a16="http://schemas.microsoft.com/office/drawing/2014/main" id="{0C9C5BF8-0A6A-AC32-9FB8-074A2699BB4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728579" y="5185029"/>
            <a:ext cx="2057400" cy="2057400"/>
          </a:xfrm>
          <a:prstGeom prst="ellipse">
            <a:avLst/>
          </a:prstGeom>
        </p:spPr>
      </p:pic>
    </p:spTree>
    <p:extLst>
      <p:ext uri="{BB962C8B-B14F-4D97-AF65-F5344CB8AC3E}">
        <p14:creationId xmlns:p14="http://schemas.microsoft.com/office/powerpoint/2010/main" val="3193656150"/>
      </p:ext>
    </p:extLst>
  </p:cSld>
  <p:clrMapOvr>
    <a:masterClrMapping/>
  </p:clrMapOvr>
  <mc:AlternateContent xmlns:mc="http://schemas.openxmlformats.org/markup-compatibility/2006">
    <mc:Choice xmlns:p14="http://schemas.microsoft.com/office/powerpoint/2010/main" Requires="p14">
      <p:transition spd="slow" p14:dur="2000" advTm="62093"/>
    </mc:Choice>
    <mc:Fallback>
      <p:transition spd="slow" advTm="62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F6A6644-7EF2-2A60-6F1C-8FAD6DA0E172}"/>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r="-53" b="4"/>
          <a:stretch/>
        </p:blipFill>
        <p:spPr bwMode="auto">
          <a:xfrm>
            <a:off x="7704406" y="5017984"/>
            <a:ext cx="4487594" cy="184001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4506" y="429415"/>
            <a:ext cx="3352331" cy="762854"/>
          </a:xfrm>
        </p:spPr>
        <p:txBody>
          <a:bodyPr>
            <a:normAutofit/>
          </a:bodyPr>
          <a:lstStyle/>
          <a:p>
            <a:r>
              <a:rPr lang="en-GB" dirty="0"/>
              <a:t>Motivations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54506" y="1341801"/>
            <a:ext cx="10754724" cy="4174398"/>
          </a:xfrm>
        </p:spPr>
        <p:txBody>
          <a:bodyPr>
            <a:normAutofit/>
          </a:bodyPr>
          <a:lstStyle/>
          <a:p>
            <a:r>
              <a:rPr lang="en-GB" dirty="0"/>
              <a:t>Face recognition is a more naturally accessible way of authenticating identity.</a:t>
            </a:r>
          </a:p>
          <a:p>
            <a:r>
              <a:rPr lang="en-GB" dirty="0"/>
              <a:t>Current systems employing NIR sensors have limitations, since they can be blocked by thin materials.</a:t>
            </a:r>
          </a:p>
          <a:p>
            <a:r>
              <a:rPr lang="en-GB" dirty="0"/>
              <a:t>Apple’s Face ID is key example of this, buts restricted by costly proprietary hardware and patents.</a:t>
            </a:r>
          </a:p>
          <a:p>
            <a:r>
              <a:rPr lang="en-GB" dirty="0"/>
              <a:t>Compact </a:t>
            </a:r>
            <a:r>
              <a:rPr lang="en-GB" dirty="0" err="1"/>
              <a:t>mmWave</a:t>
            </a:r>
            <a:r>
              <a:rPr lang="en-GB" dirty="0"/>
              <a:t> sensing has excelled in hand gesture recognition.</a:t>
            </a:r>
          </a:p>
        </p:txBody>
      </p:sp>
      <p:sp>
        <p:nvSpPr>
          <p:cNvPr id="2" name="AutoShape 2" descr="Use Face ID on your iPhone or iPad Pro – Apple Support (UK)">
            <a:extLst>
              <a:ext uri="{FF2B5EF4-FFF2-40B4-BE49-F238E27FC236}">
                <a16:creationId xmlns:a16="http://schemas.microsoft.com/office/drawing/2014/main" id="{300FD0EE-F3D6-19A2-7B55-BB9BC9307E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933962064"/>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85084" y="342006"/>
            <a:ext cx="4509200" cy="785548"/>
          </a:xfrm>
        </p:spPr>
        <p:txBody>
          <a:bodyPr/>
          <a:lstStyle/>
          <a:p>
            <a:r>
              <a:rPr lang="en-GB" dirty="0"/>
              <a:t>Data Acquisition</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2871620" y="1480809"/>
            <a:ext cx="8143337" cy="3896381"/>
          </a:xfrm>
        </p:spPr>
        <p:txBody>
          <a:bodyPr/>
          <a:lstStyle/>
          <a:p>
            <a:endParaRPr lang="en-GB" dirty="0"/>
          </a:p>
        </p:txBody>
      </p:sp>
      <p:pic>
        <p:nvPicPr>
          <p:cNvPr id="9" name="Picture 8" descr="A camera tripod with wires and a computer&#10;&#10;Description automatically generated">
            <a:extLst>
              <a:ext uri="{FF2B5EF4-FFF2-40B4-BE49-F238E27FC236}">
                <a16:creationId xmlns:a16="http://schemas.microsoft.com/office/drawing/2014/main" id="{DA2FDF1D-9781-96DC-1217-F5BD4556940C}"/>
              </a:ext>
            </a:extLst>
          </p:cNvPr>
          <p:cNvPicPr>
            <a:picLocks noChangeAspect="1"/>
          </p:cNvPicPr>
          <p:nvPr/>
        </p:nvPicPr>
        <p:blipFill rotWithShape="1">
          <a:blip r:embed="rId3"/>
          <a:srcRect t="26365" b="21534"/>
          <a:stretch/>
        </p:blipFill>
        <p:spPr>
          <a:xfrm rot="5400000">
            <a:off x="-1441886" y="3029823"/>
            <a:ext cx="5445817" cy="2234238"/>
          </a:xfrm>
          <a:prstGeom prst="rect">
            <a:avLst/>
          </a:prstGeom>
        </p:spPr>
      </p:pic>
      <p:cxnSp>
        <p:nvCxnSpPr>
          <p:cNvPr id="10" name="Straight Arrow Connector 9">
            <a:extLst>
              <a:ext uri="{FF2B5EF4-FFF2-40B4-BE49-F238E27FC236}">
                <a16:creationId xmlns:a16="http://schemas.microsoft.com/office/drawing/2014/main" id="{147ACFE0-2420-A40F-3D69-40D3430C6781}"/>
              </a:ext>
            </a:extLst>
          </p:cNvPr>
          <p:cNvCxnSpPr>
            <a:cxnSpLocks/>
          </p:cNvCxnSpPr>
          <p:nvPr/>
        </p:nvCxnSpPr>
        <p:spPr>
          <a:xfrm flipH="1">
            <a:off x="1474074" y="1628253"/>
            <a:ext cx="289190" cy="211298"/>
          </a:xfrm>
          <a:prstGeom prst="straightConnector1">
            <a:avLst/>
          </a:prstGeom>
          <a:noFill/>
          <a:ln w="19050" cap="flat" cmpd="sng" algn="ctr">
            <a:solidFill>
              <a:srgbClr val="FFFFFF"/>
            </a:solidFill>
            <a:prstDash val="solid"/>
            <a:miter lim="800000"/>
            <a:tailEnd type="triangle"/>
          </a:ln>
          <a:effectLst/>
        </p:spPr>
      </p:cxnSp>
      <p:cxnSp>
        <p:nvCxnSpPr>
          <p:cNvPr id="11" name="Straight Arrow Connector 10">
            <a:extLst>
              <a:ext uri="{FF2B5EF4-FFF2-40B4-BE49-F238E27FC236}">
                <a16:creationId xmlns:a16="http://schemas.microsoft.com/office/drawing/2014/main" id="{ED19B830-5B77-A3D5-5232-7AFFB8C79ADC}"/>
              </a:ext>
            </a:extLst>
          </p:cNvPr>
          <p:cNvCxnSpPr>
            <a:cxnSpLocks/>
          </p:cNvCxnSpPr>
          <p:nvPr/>
        </p:nvCxnSpPr>
        <p:spPr>
          <a:xfrm>
            <a:off x="499356" y="1628253"/>
            <a:ext cx="432738" cy="181600"/>
          </a:xfrm>
          <a:prstGeom prst="straightConnector1">
            <a:avLst/>
          </a:prstGeom>
          <a:noFill/>
          <a:ln w="19050" cap="flat" cmpd="sng" algn="ctr">
            <a:solidFill>
              <a:srgbClr val="FFFFFF"/>
            </a:solidFill>
            <a:prstDash val="solid"/>
            <a:miter lim="800000"/>
            <a:tailEnd type="triangle"/>
          </a:ln>
          <a:effectLst/>
        </p:spPr>
      </p:cxnSp>
      <p:sp>
        <p:nvSpPr>
          <p:cNvPr id="12" name="TextBox 11">
            <a:extLst>
              <a:ext uri="{FF2B5EF4-FFF2-40B4-BE49-F238E27FC236}">
                <a16:creationId xmlns:a16="http://schemas.microsoft.com/office/drawing/2014/main" id="{4D3CAE89-6744-A72D-B45B-AA86066640D1}"/>
              </a:ext>
            </a:extLst>
          </p:cNvPr>
          <p:cNvSpPr txBox="1"/>
          <p:nvPr/>
        </p:nvSpPr>
        <p:spPr>
          <a:xfrm>
            <a:off x="1557879" y="1346354"/>
            <a:ext cx="1107679" cy="338554"/>
          </a:xfrm>
          <a:prstGeom prst="rect">
            <a:avLst/>
          </a:prstGeom>
          <a:solidFill>
            <a:srgbClr val="92D05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Google’s Soli 60 GHz radar sensor</a:t>
            </a:r>
          </a:p>
        </p:txBody>
      </p:sp>
      <p:sp>
        <p:nvSpPr>
          <p:cNvPr id="13" name="TextBox 12">
            <a:extLst>
              <a:ext uri="{FF2B5EF4-FFF2-40B4-BE49-F238E27FC236}">
                <a16:creationId xmlns:a16="http://schemas.microsoft.com/office/drawing/2014/main" id="{2397FBBC-7FCD-D39A-7EB5-1DB22542B073}"/>
              </a:ext>
            </a:extLst>
          </p:cNvPr>
          <p:cNvSpPr txBox="1"/>
          <p:nvPr/>
        </p:nvSpPr>
        <p:spPr>
          <a:xfrm>
            <a:off x="10417" y="1332727"/>
            <a:ext cx="885074" cy="338554"/>
          </a:xfrm>
          <a:prstGeom prst="rect">
            <a:avLst/>
          </a:prstGeom>
          <a:solidFill>
            <a:srgbClr val="00B0F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Intel </a:t>
            </a:r>
            <a:r>
              <a:rPr kumimoji="0" lang="en-GB" sz="800" b="1" i="0" u="none" strike="noStrike" kern="0" cap="none" spc="0" normalizeH="0" baseline="0" noProof="0" dirty="0" err="1">
                <a:ln>
                  <a:noFill/>
                </a:ln>
                <a:solidFill>
                  <a:srgbClr val="000000"/>
                </a:solidFill>
                <a:effectLst/>
                <a:uLnTx/>
                <a:uFillTx/>
                <a:latin typeface="Californian FB"/>
              </a:rPr>
              <a:t>Realsense</a:t>
            </a:r>
            <a:r>
              <a:rPr kumimoji="0" lang="en-GB" sz="800" b="1" i="0" u="none" strike="noStrike" kern="0" cap="none" spc="0" normalizeH="0" baseline="0" noProof="0" dirty="0">
                <a:ln>
                  <a:noFill/>
                </a:ln>
                <a:solidFill>
                  <a:srgbClr val="000000"/>
                </a:solidFill>
                <a:effectLst/>
                <a:uLnTx/>
                <a:uFillTx/>
                <a:latin typeface="Californian FB"/>
              </a:rPr>
              <a:t> RGB-D camera</a:t>
            </a:r>
          </a:p>
        </p:txBody>
      </p:sp>
      <p:pic>
        <p:nvPicPr>
          <p:cNvPr id="14" name="Picture 8" descr="GitHub - isocpp/logos: C++ logos created for isocpp.org">
            <a:extLst>
              <a:ext uri="{FF2B5EF4-FFF2-40B4-BE49-F238E27FC236}">
                <a16:creationId xmlns:a16="http://schemas.microsoft.com/office/drawing/2014/main" id="{0F5E343B-64BC-29B2-3F87-FCBFE4E6A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9169" y="181155"/>
            <a:ext cx="829083" cy="93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181774"/>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20000" y="391061"/>
            <a:ext cx="5302830" cy="742416"/>
          </a:xfrm>
        </p:spPr>
        <p:txBody>
          <a:bodyPr/>
          <a:lstStyle/>
          <a:p>
            <a:r>
              <a:rPr lang="en-GB" dirty="0"/>
              <a:t>Data Preprocessing</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20000" y="1639019"/>
            <a:ext cx="8595360" cy="4351337"/>
          </a:xfrm>
        </p:spPr>
        <p:txBody>
          <a:bodyPr/>
          <a:lstStyle/>
          <a:p>
            <a:endParaRPr lang="en-GB" dirty="0"/>
          </a:p>
        </p:txBody>
      </p:sp>
      <p:pic>
        <p:nvPicPr>
          <p:cNvPr id="4" name="Picture 3">
            <a:extLst>
              <a:ext uri="{FF2B5EF4-FFF2-40B4-BE49-F238E27FC236}">
                <a16:creationId xmlns:a16="http://schemas.microsoft.com/office/drawing/2014/main" id="{6E01E0F3-BC41-0BF8-0247-194551F01854}"/>
              </a:ext>
            </a:extLst>
          </p:cNvPr>
          <p:cNvPicPr>
            <a:picLocks noChangeAspect="1"/>
          </p:cNvPicPr>
          <p:nvPr/>
        </p:nvPicPr>
        <p:blipFill>
          <a:blip r:embed="rId3"/>
          <a:stretch>
            <a:fillRect/>
          </a:stretch>
        </p:blipFill>
        <p:spPr>
          <a:xfrm>
            <a:off x="3986996" y="3376852"/>
            <a:ext cx="3671668" cy="875670"/>
          </a:xfrm>
          <a:prstGeom prst="rect">
            <a:avLst/>
          </a:prstGeom>
        </p:spPr>
      </p:pic>
    </p:spTree>
    <p:extLst>
      <p:ext uri="{BB962C8B-B14F-4D97-AF65-F5344CB8AC3E}">
        <p14:creationId xmlns:p14="http://schemas.microsoft.com/office/powerpoint/2010/main" val="2179052455"/>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623517" y="260432"/>
            <a:ext cx="5130302" cy="757670"/>
          </a:xfrm>
        </p:spPr>
        <p:txBody>
          <a:bodyPr/>
          <a:lstStyle/>
          <a:p>
            <a:r>
              <a:rPr lang="en-GB" dirty="0"/>
              <a:t>Model Architecture</a:t>
            </a:r>
          </a:p>
        </p:txBody>
      </p:sp>
      <p:pic>
        <p:nvPicPr>
          <p:cNvPr id="8" name="Content Placeholder 7" descr="A diagram of a process&#10;&#10;Description automatically generated">
            <a:extLst>
              <a:ext uri="{FF2B5EF4-FFF2-40B4-BE49-F238E27FC236}">
                <a16:creationId xmlns:a16="http://schemas.microsoft.com/office/drawing/2014/main" id="{5031D553-4E5F-608F-EC84-365DD8B765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2938" y="1358345"/>
            <a:ext cx="9113657" cy="3306372"/>
          </a:xfrm>
        </p:spPr>
      </p:pic>
      <p:pic>
        <p:nvPicPr>
          <p:cNvPr id="2" name="Picture 4" descr="Python - Wikiversity">
            <a:extLst>
              <a:ext uri="{FF2B5EF4-FFF2-40B4-BE49-F238E27FC236}">
                <a16:creationId xmlns:a16="http://schemas.microsoft.com/office/drawing/2014/main" id="{53DC8190-72C8-9EEE-3102-BBE4EAC6A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847" y="137125"/>
            <a:ext cx="941176" cy="9411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0F517B-126C-31C5-4D53-CFEA711231DA}"/>
              </a:ext>
            </a:extLst>
          </p:cNvPr>
          <p:cNvPicPr>
            <a:picLocks noChangeAspect="1"/>
          </p:cNvPicPr>
          <p:nvPr/>
        </p:nvPicPr>
        <p:blipFill rotWithShape="1">
          <a:blip r:embed="rId5"/>
          <a:srcRect l="2411" t="20484" r="3505" b="14484"/>
          <a:stretch/>
        </p:blipFill>
        <p:spPr>
          <a:xfrm>
            <a:off x="7812771" y="344883"/>
            <a:ext cx="2133580" cy="588769"/>
          </a:xfrm>
          <a:prstGeom prst="rect">
            <a:avLst/>
          </a:prstGeom>
        </p:spPr>
      </p:pic>
      <p:pic>
        <p:nvPicPr>
          <p:cNvPr id="4" name="Picture 2" descr="NumPy logo refresh · Issue #37 · numpy/numpy.org · GitHub">
            <a:extLst>
              <a:ext uri="{FF2B5EF4-FFF2-40B4-BE49-F238E27FC236}">
                <a16:creationId xmlns:a16="http://schemas.microsoft.com/office/drawing/2014/main" id="{1E2C740C-976C-0721-62AA-26C25A06B6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6595" y="0"/>
            <a:ext cx="1197941" cy="11979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E1912C5-F3AC-4113-28AC-DAA5E68C5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 y="5300488"/>
            <a:ext cx="11293230" cy="1376362"/>
          </a:xfrm>
          <a:prstGeom prst="rect">
            <a:avLst/>
          </a:prstGeom>
        </p:spPr>
      </p:pic>
      <p:pic>
        <p:nvPicPr>
          <p:cNvPr id="12" name="Picture 11">
            <a:extLst>
              <a:ext uri="{FF2B5EF4-FFF2-40B4-BE49-F238E27FC236}">
                <a16:creationId xmlns:a16="http://schemas.microsoft.com/office/drawing/2014/main" id="{8DFBC5B1-F881-E5F4-9456-F23236F6AF39}"/>
              </a:ext>
            </a:extLst>
          </p:cNvPr>
          <p:cNvPicPr>
            <a:picLocks noChangeAspect="1"/>
          </p:cNvPicPr>
          <p:nvPr/>
        </p:nvPicPr>
        <p:blipFill>
          <a:blip r:embed="rId8"/>
          <a:stretch>
            <a:fillRect/>
          </a:stretch>
        </p:blipFill>
        <p:spPr>
          <a:xfrm>
            <a:off x="10026" y="-1660710"/>
            <a:ext cx="11079480" cy="1236017"/>
          </a:xfrm>
          <a:prstGeom prst="rect">
            <a:avLst/>
          </a:prstGeom>
        </p:spPr>
      </p:pic>
    </p:spTree>
    <p:extLst>
      <p:ext uri="{BB962C8B-B14F-4D97-AF65-F5344CB8AC3E}">
        <p14:creationId xmlns:p14="http://schemas.microsoft.com/office/powerpoint/2010/main" val="2904075342"/>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804672" y="677863"/>
            <a:ext cx="8310753" cy="757872"/>
          </a:xfrm>
        </p:spPr>
        <p:txBody>
          <a:bodyPr/>
          <a:lstStyle/>
          <a:p>
            <a:r>
              <a:rPr lang="en-GB" dirty="0"/>
              <a:t>Feature-level Fusion Strategies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804672" y="2019300"/>
            <a:ext cx="8595360" cy="3590925"/>
          </a:xfrm>
        </p:spPr>
        <p:txBody>
          <a:bodyPr/>
          <a:lstStyle/>
          <a:p>
            <a:pPr marL="342900" indent="-342900">
              <a:buClr>
                <a:schemeClr val="tx1"/>
              </a:buClr>
              <a:buSzPct val="90000"/>
              <a:buFont typeface="+mj-lt"/>
              <a:buAutoNum type="arabicPeriod"/>
            </a:pPr>
            <a:r>
              <a:rPr lang="en-GB" b="1" dirty="0"/>
              <a:t>Concatenate</a:t>
            </a:r>
          </a:p>
          <a:p>
            <a:pPr marL="342900" indent="-342900">
              <a:buClr>
                <a:schemeClr val="tx1"/>
              </a:buClr>
              <a:buSzPct val="90000"/>
              <a:buFont typeface="+mj-lt"/>
              <a:buAutoNum type="arabicPeriod"/>
            </a:pPr>
            <a:r>
              <a:rPr lang="en-GB" b="1" dirty="0"/>
              <a:t>Add</a:t>
            </a:r>
          </a:p>
          <a:p>
            <a:pPr marL="342900" indent="-342900">
              <a:buClr>
                <a:schemeClr val="tx1"/>
              </a:buClr>
              <a:buSzPct val="90000"/>
              <a:buFont typeface="+mj-lt"/>
              <a:buAutoNum type="arabicPeriod"/>
            </a:pPr>
            <a:r>
              <a:rPr lang="en-GB" b="1" dirty="0"/>
              <a:t>Hadamard Product</a:t>
            </a:r>
          </a:p>
          <a:p>
            <a:pPr marL="342900" indent="-342900">
              <a:buClr>
                <a:schemeClr val="tx1"/>
              </a:buClr>
              <a:buSzPct val="90000"/>
              <a:buFont typeface="+mj-lt"/>
              <a:buAutoNum type="arabicPeriod"/>
            </a:pPr>
            <a:r>
              <a:rPr lang="en-GB" b="1" dirty="0"/>
              <a:t>Pairwise Dot Mean</a:t>
            </a:r>
          </a:p>
          <a:p>
            <a:pPr marL="342900" indent="-342900">
              <a:buClr>
                <a:schemeClr val="tx1"/>
              </a:buClr>
              <a:buSzPct val="90000"/>
              <a:buFont typeface="+mj-lt"/>
              <a:buAutoNum type="arabicPeriod"/>
            </a:pPr>
            <a:r>
              <a:rPr lang="en-GB" b="1" dirty="0"/>
              <a:t>Pairwise Dot Max</a:t>
            </a:r>
          </a:p>
          <a:p>
            <a:pPr marL="342900" indent="-342900">
              <a:buClr>
                <a:schemeClr val="tx1"/>
              </a:buClr>
              <a:buSzPct val="90000"/>
              <a:buFont typeface="+mj-lt"/>
              <a:buAutoNum type="arabicPeriod"/>
            </a:pPr>
            <a:r>
              <a:rPr lang="en-GB" b="1" dirty="0"/>
              <a:t>Pairwise Dot Mean</a:t>
            </a:r>
          </a:p>
          <a:p>
            <a:pPr marL="342900" indent="-342900">
              <a:buClr>
                <a:schemeClr val="tx1"/>
              </a:buClr>
              <a:buSzPct val="90000"/>
              <a:buFont typeface="+mj-lt"/>
              <a:buAutoNum type="arabicPeriod"/>
            </a:pPr>
            <a:r>
              <a:rPr lang="en-GB" b="1" dirty="0"/>
              <a:t>Multi-Head Attention</a:t>
            </a:r>
          </a:p>
        </p:txBody>
      </p:sp>
    </p:spTree>
    <p:extLst>
      <p:ext uri="{BB962C8B-B14F-4D97-AF65-F5344CB8AC3E}">
        <p14:creationId xmlns:p14="http://schemas.microsoft.com/office/powerpoint/2010/main" val="1413234793"/>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dependent Research – VFR Consultants">
            <a:extLst>
              <a:ext uri="{FF2B5EF4-FFF2-40B4-BE49-F238E27FC236}">
                <a16:creationId xmlns:a16="http://schemas.microsoft.com/office/drawing/2014/main" id="{9F2B8A52-3FC4-E020-DA8D-1A8B34F2D875}"/>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7645" r="1" b="11728"/>
          <a:stretch/>
        </p:blipFill>
        <p:spPr bwMode="auto">
          <a:xfrm>
            <a:off x="20" y="-2"/>
            <a:ext cx="113410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6A3165-2693-5234-063E-29603A2F4816}"/>
              </a:ext>
            </a:extLst>
          </p:cNvPr>
          <p:cNvSpPr>
            <a:spLocks noGrp="1"/>
          </p:cNvSpPr>
          <p:nvPr>
            <p:ph type="title"/>
          </p:nvPr>
        </p:nvSpPr>
        <p:spPr>
          <a:xfrm>
            <a:off x="2958861" y="3295287"/>
            <a:ext cx="5555412" cy="829697"/>
          </a:xfrm>
        </p:spPr>
        <p:txBody>
          <a:bodyPr vert="horz" lIns="91440" tIns="45720" rIns="91440" bIns="45720" rtlCol="0" anchor="b">
            <a:noAutofit/>
          </a:bodyPr>
          <a:lstStyle/>
          <a:p>
            <a:pPr>
              <a:lnSpc>
                <a:spcPct val="85000"/>
              </a:lnSpc>
            </a:pPr>
            <a:r>
              <a:rPr lang="en-US" sz="6000" dirty="0"/>
              <a:t>EVALUATION</a:t>
            </a:r>
          </a:p>
        </p:txBody>
      </p:sp>
    </p:spTree>
    <p:extLst>
      <p:ext uri="{BB962C8B-B14F-4D97-AF65-F5344CB8AC3E}">
        <p14:creationId xmlns:p14="http://schemas.microsoft.com/office/powerpoint/2010/main" val="944162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69"/>
    </mc:Choice>
    <mc:Fallback xmlns="">
      <p:transition spd="slow" advTm="56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7022" y="644211"/>
            <a:ext cx="8595360" cy="729297"/>
          </a:xfrm>
        </p:spPr>
        <p:txBody>
          <a:bodyPr>
            <a:normAutofit/>
          </a:bodyPr>
          <a:lstStyle/>
          <a:p>
            <a:r>
              <a:rPr lang="en-GB" dirty="0"/>
              <a:t>Zero-shot Classification Accuracy</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p:txBody>
          <a:bodyPr/>
          <a:lstStyle/>
          <a:p>
            <a:endParaRPr lang="en-GB"/>
          </a:p>
        </p:txBody>
      </p:sp>
      <p:pic>
        <p:nvPicPr>
          <p:cNvPr id="3" name="Picture 2">
            <a:extLst>
              <a:ext uri="{FF2B5EF4-FFF2-40B4-BE49-F238E27FC236}">
                <a16:creationId xmlns:a16="http://schemas.microsoft.com/office/drawing/2014/main" id="{9D9DA7E7-A3A6-6464-70C6-7B4FF06959BE}"/>
              </a:ext>
            </a:extLst>
          </p:cNvPr>
          <p:cNvPicPr>
            <a:picLocks noChangeAspect="1"/>
          </p:cNvPicPr>
          <p:nvPr/>
        </p:nvPicPr>
        <p:blipFill>
          <a:blip r:embed="rId3"/>
          <a:stretch>
            <a:fillRect/>
          </a:stretch>
        </p:blipFill>
        <p:spPr>
          <a:xfrm>
            <a:off x="5400675" y="2365488"/>
            <a:ext cx="5825261" cy="2578307"/>
          </a:xfrm>
          <a:prstGeom prst="rect">
            <a:avLst/>
          </a:prstGeom>
        </p:spPr>
      </p:pic>
    </p:spTree>
    <p:extLst>
      <p:ext uri="{BB962C8B-B14F-4D97-AF65-F5344CB8AC3E}">
        <p14:creationId xmlns:p14="http://schemas.microsoft.com/office/powerpoint/2010/main" val="3875960199"/>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417322" y="320559"/>
            <a:ext cx="7297928" cy="751522"/>
          </a:xfrm>
        </p:spPr>
        <p:txBody>
          <a:bodyPr/>
          <a:lstStyle/>
          <a:p>
            <a:r>
              <a:rPr lang="en-GB" dirty="0" err="1"/>
              <a:t>OvR</a:t>
            </a:r>
            <a:r>
              <a:rPr lang="en-GB" dirty="0"/>
              <a:t> ROC Curves and AUC</a:t>
            </a:r>
          </a:p>
        </p:txBody>
      </p:sp>
      <p:pic>
        <p:nvPicPr>
          <p:cNvPr id="13" name="Picture 12">
            <a:extLst>
              <a:ext uri="{FF2B5EF4-FFF2-40B4-BE49-F238E27FC236}">
                <a16:creationId xmlns:a16="http://schemas.microsoft.com/office/drawing/2014/main" id="{F27317D8-A3A7-90C9-B0AE-9D1E338AB149}"/>
              </a:ext>
            </a:extLst>
          </p:cNvPr>
          <p:cNvPicPr>
            <a:picLocks noChangeAspect="1"/>
          </p:cNvPicPr>
          <p:nvPr/>
        </p:nvPicPr>
        <p:blipFill>
          <a:blip r:embed="rId3"/>
          <a:stretch>
            <a:fillRect/>
          </a:stretch>
        </p:blipFill>
        <p:spPr>
          <a:xfrm>
            <a:off x="771525" y="3570012"/>
            <a:ext cx="10125075" cy="3192227"/>
          </a:xfrm>
          <a:prstGeom prst="rect">
            <a:avLst/>
          </a:prstGeom>
        </p:spPr>
      </p:pic>
      <p:pic>
        <p:nvPicPr>
          <p:cNvPr id="15" name="Picture 14">
            <a:extLst>
              <a:ext uri="{FF2B5EF4-FFF2-40B4-BE49-F238E27FC236}">
                <a16:creationId xmlns:a16="http://schemas.microsoft.com/office/drawing/2014/main" id="{3CEA003B-C27C-070E-D218-CE2EF8818C6B}"/>
              </a:ext>
            </a:extLst>
          </p:cNvPr>
          <p:cNvPicPr>
            <a:picLocks noChangeAspect="1"/>
          </p:cNvPicPr>
          <p:nvPr/>
        </p:nvPicPr>
        <p:blipFill>
          <a:blip r:embed="rId4"/>
          <a:stretch>
            <a:fillRect/>
          </a:stretch>
        </p:blipFill>
        <p:spPr>
          <a:xfrm>
            <a:off x="8010525" y="1349160"/>
            <a:ext cx="3205603" cy="1977514"/>
          </a:xfrm>
          <a:prstGeom prst="rect">
            <a:avLst/>
          </a:prstGeom>
        </p:spPr>
      </p:pic>
    </p:spTree>
    <p:extLst>
      <p:ext uri="{BB962C8B-B14F-4D97-AF65-F5344CB8AC3E}">
        <p14:creationId xmlns:p14="http://schemas.microsoft.com/office/powerpoint/2010/main" val="3441548065"/>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_2SEEDS">
      <a:dk1>
        <a:srgbClr val="000000"/>
      </a:dk1>
      <a:lt1>
        <a:srgbClr val="FFFFFF"/>
      </a:lt1>
      <a:dk2>
        <a:srgbClr val="393620"/>
      </a:dk2>
      <a:lt2>
        <a:srgbClr val="E2E3E8"/>
      </a:lt2>
      <a:accent1>
        <a:srgbClr val="AE9F3A"/>
      </a:accent1>
      <a:accent2>
        <a:srgbClr val="C3834D"/>
      </a:accent2>
      <a:accent3>
        <a:srgbClr val="8DAC43"/>
      </a:accent3>
      <a:accent4>
        <a:srgbClr val="3BB16E"/>
      </a:accent4>
      <a:accent5>
        <a:srgbClr val="45B0A0"/>
      </a:accent5>
      <a:accent6>
        <a:srgbClr val="3B92B1"/>
      </a:accent6>
      <a:hlink>
        <a:srgbClr val="309054"/>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View">
  <a:themeElements>
    <a:clrScheme name="Custom 14">
      <a:dk1>
        <a:srgbClr val="000000"/>
      </a:dk1>
      <a:lt1>
        <a:sysClr val="window" lastClr="FFFFFF"/>
      </a:lt1>
      <a:dk2>
        <a:srgbClr val="343434"/>
      </a:dk2>
      <a:lt2>
        <a:srgbClr val="951F1F"/>
      </a:lt2>
      <a:accent1>
        <a:srgbClr val="951F1F"/>
      </a:accent1>
      <a:accent2>
        <a:srgbClr val="951F1F"/>
      </a:accent2>
      <a:accent3>
        <a:srgbClr val="951F1F"/>
      </a:accent3>
      <a:accent4>
        <a:srgbClr val="B19C7D"/>
      </a:accent4>
      <a:accent5>
        <a:srgbClr val="7F5F52"/>
      </a:accent5>
      <a:accent6>
        <a:srgbClr val="B27D49"/>
      </a:accent6>
      <a:hlink>
        <a:srgbClr val="0070C0"/>
      </a:hlink>
      <a:folHlink>
        <a:srgbClr val="B26B0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154</TotalTime>
  <Words>2446</Words>
  <Application>Microsoft Office PowerPoint</Application>
  <PresentationFormat>Widescreen</PresentationFormat>
  <Paragraphs>164</Paragraphs>
  <Slides>13</Slides>
  <Notes>12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Aptos</vt:lpstr>
      <vt:lpstr>Arial</vt:lpstr>
      <vt:lpstr>Calibri</vt:lpstr>
      <vt:lpstr>Californian FB</vt:lpstr>
      <vt:lpstr>Calisto MT</vt:lpstr>
      <vt:lpstr>Cambria Math</vt:lpstr>
      <vt:lpstr>Century Schoolbook</vt:lpstr>
      <vt:lpstr>Century Schoolbook (Headings)</vt:lpstr>
      <vt:lpstr>Wingdings 2</vt:lpstr>
      <vt:lpstr>SlateVTI</vt:lpstr>
      <vt:lpstr>View</vt:lpstr>
      <vt:lpstr>mmFace: 3D Face Recognition using RGB and Millimetre Wave Radar</vt:lpstr>
      <vt:lpstr>Motivations</vt:lpstr>
      <vt:lpstr>Data Acquisition</vt:lpstr>
      <vt:lpstr>Data Preprocessing</vt:lpstr>
      <vt:lpstr>Model Architecture</vt:lpstr>
      <vt:lpstr>Feature-level Fusion Strategies</vt:lpstr>
      <vt:lpstr>EVALUATION</vt:lpstr>
      <vt:lpstr>Zero-shot Classification Accuracy</vt:lpstr>
      <vt:lpstr>OvR ROC Curves and AUC</vt:lpstr>
      <vt:lpstr>t-SNE Visualisations</vt:lpstr>
      <vt:lpstr>Discussion of Results</vt:lpstr>
      <vt:lpstr>Achievements → Limitations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mmFace: 3D Face Recognition using RGB and Millimetre Wave Radar</dc:title>
  <dc:creator>Stergious Aji (student)</dc:creator>
  <cp:lastModifiedBy>Stergious Aji (student)</cp:lastModifiedBy>
  <cp:revision>15</cp:revision>
  <dcterms:created xsi:type="dcterms:W3CDTF">2024-04-17T13:35:37Z</dcterms:created>
  <dcterms:modified xsi:type="dcterms:W3CDTF">2024-04-18T13:12:21Z</dcterms:modified>
</cp:coreProperties>
</file>